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0" r:id="rId3"/>
    <p:sldId id="269" r:id="rId4"/>
    <p:sldId id="281" r:id="rId5"/>
    <p:sldId id="266" r:id="rId6"/>
    <p:sldId id="300" r:id="rId7"/>
    <p:sldId id="278" r:id="rId8"/>
    <p:sldId id="274" r:id="rId9"/>
    <p:sldId id="287" r:id="rId10"/>
    <p:sldId id="285" r:id="rId11"/>
    <p:sldId id="286" r:id="rId12"/>
    <p:sldId id="288" r:id="rId13"/>
    <p:sldId id="267" r:id="rId14"/>
    <p:sldId id="289" r:id="rId15"/>
    <p:sldId id="265" r:id="rId16"/>
    <p:sldId id="290" r:id="rId17"/>
    <p:sldId id="291" r:id="rId18"/>
    <p:sldId id="292" r:id="rId19"/>
    <p:sldId id="293" r:id="rId20"/>
    <p:sldId id="283" r:id="rId21"/>
    <p:sldId id="275" r:id="rId22"/>
    <p:sldId id="294" r:id="rId23"/>
    <p:sldId id="295" r:id="rId24"/>
    <p:sldId id="296" r:id="rId25"/>
    <p:sldId id="297" r:id="rId26"/>
    <p:sldId id="298" r:id="rId27"/>
    <p:sldId id="299" r:id="rId28"/>
    <p:sldId id="276" r:id="rId29"/>
    <p:sldId id="277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26" autoAdjust="0"/>
    <p:restoredTop sz="94660"/>
  </p:normalViewPr>
  <p:slideViewPr>
    <p:cSldViewPr>
      <p:cViewPr>
        <p:scale>
          <a:sx n="100" d="100"/>
          <a:sy n="100" d="100"/>
        </p:scale>
        <p:origin x="-229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2097161465927901"/>
          <c:y val="8.4948109385781609E-2"/>
          <c:w val="0.44726584524156698"/>
          <c:h val="0.813267585263069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Annual Amount</c:v>
                </c:pt>
              </c:strCache>
            </c:strRef>
          </c:tx>
          <c:explosion val="5"/>
          <c:dLbls>
            <c:dLbl>
              <c:idx val="0"/>
              <c:layout>
                <c:manualLayout>
                  <c:x val="-0.114197530864198"/>
                  <c:y val="-0.3703963112380721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5.8641975308642E-2"/>
                  <c:y val="6.7344783861467694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4.1666666666666713E-2"/>
                  <c:y val="-5.6120653217889803E-3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4.9581996694857628E-3"/>
                  <c:y val="-6.1732718539678814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9.2592592592592622E-3"/>
                  <c:y val="-0.11504756004412799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-5.8641975308642E-2"/>
                  <c:y val="8.41809798268346E-3"/>
                </c:manualLayout>
              </c:layout>
              <c:dLblPos val="bestFit"/>
              <c:showVal val="1"/>
            </c:dLbl>
            <c:dLblPos val="outEnd"/>
            <c:showVal val="1"/>
            <c:showLeaderLines val="1"/>
          </c:dLbls>
          <c:cat>
            <c:strRef>
              <c:f>Sheet1!$A$2:$A$7</c:f>
              <c:strCache>
                <c:ptCount val="6"/>
                <c:pt idx="0">
                  <c:v>Opportunity Grant -  3,292,471/3112=$ 1,058 per student</c:v>
                </c:pt>
                <c:pt idx="1">
                  <c:v>K-3 Literacy Funding</c:v>
                </c:pt>
                <c:pt idx="2">
                  <c:v>Limited Eng Proficiency Funding</c:v>
                </c:pt>
                <c:pt idx="3">
                  <c:v>Gifted Education Funding</c:v>
                </c:pt>
                <c:pt idx="4">
                  <c:v>Transportation</c:v>
                </c:pt>
                <c:pt idx="5">
                  <c:v>Spec Ed Additional Funding</c:v>
                </c:pt>
              </c:strCache>
            </c:strRef>
          </c:cat>
          <c:val>
            <c:numRef>
              <c:f>Sheet1!$B$2:$B$7</c:f>
              <c:numCache>
                <c:formatCode>_("$"* #,##0_);_("$"* \(#,##0\);_("$"* "-"??_);_(@_)</c:formatCode>
                <c:ptCount val="6"/>
                <c:pt idx="0">
                  <c:v>3292470.9699999997</c:v>
                </c:pt>
                <c:pt idx="1">
                  <c:v>116740.87000000001</c:v>
                </c:pt>
                <c:pt idx="2">
                  <c:v>3297.34</c:v>
                </c:pt>
                <c:pt idx="3">
                  <c:v>126184.58</c:v>
                </c:pt>
                <c:pt idx="4">
                  <c:v>1134421.42</c:v>
                </c:pt>
                <c:pt idx="5">
                  <c:v>583427.47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7192512394284001"/>
          <c:y val="0.53270806676943705"/>
          <c:w val="0.41572919704481409"/>
          <c:h val="0.46729193323056301"/>
        </c:manualLayout>
      </c:layout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Revenue = 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State Funding</c:v>
                </c:pt>
                <c:pt idx="1">
                  <c:v>Local Funding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7856040</c:v>
                </c:pt>
                <c:pt idx="1">
                  <c:v>22669146</c:v>
                </c:pt>
                <c:pt idx="2">
                  <c:v>1485204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0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State Funding</c:v>
                </c:pt>
                <c:pt idx="1">
                  <c:v>Local Funding</c:v>
                </c:pt>
                <c:pt idx="2">
                  <c:v>Other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6281722327812473"/>
          <c:y val="4.6121744397334921E-2"/>
          <c:w val="0.82137817902072563"/>
          <c:h val="0.91801292146174018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General Property Taxes-Revenue</c:v>
                </c:pt>
              </c:strCache>
            </c:strRef>
          </c:tx>
          <c:dLbls>
            <c:dLbl>
              <c:idx val="3"/>
              <c:layout>
                <c:manualLayout>
                  <c:x val="-5.6034482758620718E-2"/>
                  <c:y val="-3.5897435897435895E-2"/>
                </c:manualLayout>
              </c:layout>
              <c:showVal val="1"/>
            </c:dLbl>
            <c:dLbl>
              <c:idx val="4"/>
              <c:layout>
                <c:manualLayout>
                  <c:x val="-4.4540229885057507E-2"/>
                  <c:y val="4.6153846153846122E-2"/>
                </c:manualLayout>
              </c:layout>
              <c:showVal val="1"/>
            </c:dLbl>
            <c:dLbl>
              <c:idx val="5"/>
              <c:layout>
                <c:manualLayout>
                  <c:x val="-4.0229885057471299E-2"/>
                  <c:y val="-2.564102564102572E-2"/>
                </c:manualLayout>
              </c:layout>
              <c:showVal val="1"/>
            </c:dLbl>
            <c:dLbl>
              <c:idx val="6"/>
              <c:layout>
                <c:manualLayout>
                  <c:x val="-4.5977011494252894E-2"/>
                  <c:y val="4.8717948717948739E-2"/>
                </c:manualLayout>
              </c:layout>
              <c:showVal val="1"/>
            </c:dLbl>
            <c:dLbl>
              <c:idx val="7"/>
              <c:layout>
                <c:manualLayout>
                  <c:x val="-6.0344827586206913E-2"/>
                  <c:y val="-4.3589743589743608E-2"/>
                </c:manualLayout>
              </c:layout>
              <c:showVal val="1"/>
            </c:dLbl>
            <c:dLbl>
              <c:idx val="8"/>
              <c:layout>
                <c:manualLayout>
                  <c:x val="-4.8850574712643813E-2"/>
                  <c:y val="4.6153846153846122E-2"/>
                </c:manualLayout>
              </c:layout>
              <c:showVal val="1"/>
            </c:dLbl>
            <c:dLbl>
              <c:idx val="9"/>
              <c:layout>
                <c:manualLayout>
                  <c:x val="-4.4540229885057611E-2"/>
                  <c:y val="-2.8205128205128206E-2"/>
                </c:manualLayout>
              </c:layout>
              <c:showVal val="1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Val val="1"/>
          </c:dLbls>
          <c:trendline>
            <c:trendlineType val="linear"/>
          </c:trendline>
          <c:cat>
            <c:strRef>
              <c:f>Sheet1!$B$1:$L$1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cat>
          <c:val>
            <c:numRef>
              <c:f>Sheet1!$B$2:$L$2</c:f>
              <c:numCache>
                <c:formatCode>_(* #,##0_);_(* \(#,##0\);_(* "-"??_);_(@_)</c:formatCode>
                <c:ptCount val="11"/>
                <c:pt idx="0">
                  <c:v>12607630</c:v>
                </c:pt>
                <c:pt idx="1">
                  <c:v>11574467</c:v>
                </c:pt>
                <c:pt idx="2">
                  <c:v>13489481</c:v>
                </c:pt>
                <c:pt idx="3">
                  <c:v>15687273</c:v>
                </c:pt>
                <c:pt idx="4">
                  <c:v>15520292</c:v>
                </c:pt>
                <c:pt idx="5">
                  <c:v>15573964</c:v>
                </c:pt>
                <c:pt idx="6">
                  <c:v>15981523</c:v>
                </c:pt>
                <c:pt idx="7">
                  <c:v>16266847</c:v>
                </c:pt>
                <c:pt idx="8">
                  <c:v>16992618</c:v>
                </c:pt>
                <c:pt idx="9">
                  <c:v>17346988</c:v>
                </c:pt>
                <c:pt idx="10">
                  <c:v>17925873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Public Utility Pers Property Tax</c:v>
                </c:pt>
              </c:strCache>
            </c:strRef>
          </c:tx>
          <c:dLbls>
            <c:dLbl>
              <c:idx val="4"/>
              <c:layout>
                <c:manualLayout>
                  <c:x val="-3.6379310344827553E-2"/>
                  <c:y val="-2.946799919240864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t"/>
            <c:showVal val="1"/>
          </c:dLbls>
          <c:cat>
            <c:strRef>
              <c:f>Sheet1!$B$1:$L$1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cat>
          <c:val>
            <c:numRef>
              <c:f>Sheet1!$B$3:$L$3</c:f>
              <c:numCache>
                <c:formatCode>_(* #,##0_);_(* \(#,##0\);_(* "-"??_);_(@_)</c:formatCode>
                <c:ptCount val="11"/>
                <c:pt idx="0">
                  <c:v>203811</c:v>
                </c:pt>
                <c:pt idx="1">
                  <c:v>499615</c:v>
                </c:pt>
                <c:pt idx="2">
                  <c:v>637384</c:v>
                </c:pt>
                <c:pt idx="3">
                  <c:v>658649</c:v>
                </c:pt>
                <c:pt idx="4">
                  <c:v>727622</c:v>
                </c:pt>
                <c:pt idx="5">
                  <c:v>644753</c:v>
                </c:pt>
                <c:pt idx="6">
                  <c:v>828796</c:v>
                </c:pt>
                <c:pt idx="7">
                  <c:v>2456922</c:v>
                </c:pt>
                <c:pt idx="8">
                  <c:v>3863919</c:v>
                </c:pt>
                <c:pt idx="9">
                  <c:v>3777878</c:v>
                </c:pt>
                <c:pt idx="10">
                  <c:v>3738712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Property Tax Alloc - Homestead &amp; RB</c:v>
                </c:pt>
              </c:strCache>
            </c:strRef>
          </c:tx>
          <c:cat>
            <c:strRef>
              <c:f>Sheet1!$B$1:$L$1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cat>
          <c:val>
            <c:numRef>
              <c:f>Sheet1!$B$4:$L$4</c:f>
              <c:numCache>
                <c:formatCode>_(* #,##0_);_(* \(#,##0\);_(* "-"??_);_(@_)</c:formatCode>
                <c:ptCount val="11"/>
                <c:pt idx="0">
                  <c:v>2304422</c:v>
                </c:pt>
                <c:pt idx="1">
                  <c:v>2547328</c:v>
                </c:pt>
                <c:pt idx="2">
                  <c:v>2965783</c:v>
                </c:pt>
                <c:pt idx="3">
                  <c:v>2568640</c:v>
                </c:pt>
                <c:pt idx="4">
                  <c:v>2081307</c:v>
                </c:pt>
                <c:pt idx="5">
                  <c:v>2308103</c:v>
                </c:pt>
                <c:pt idx="6">
                  <c:v>2614421</c:v>
                </c:pt>
                <c:pt idx="7">
                  <c:v>2534299</c:v>
                </c:pt>
                <c:pt idx="8">
                  <c:v>2562375</c:v>
                </c:pt>
                <c:pt idx="9">
                  <c:v>2617394</c:v>
                </c:pt>
                <c:pt idx="10">
                  <c:v>2705767</c:v>
                </c:pt>
              </c:numCache>
            </c:numRef>
          </c:val>
        </c:ser>
        <c:marker val="1"/>
        <c:axId val="131222144"/>
        <c:axId val="131274624"/>
      </c:lineChart>
      <c:catAx>
        <c:axId val="131222144"/>
        <c:scaling>
          <c:orientation val="minMax"/>
        </c:scaling>
        <c:axPos val="b"/>
        <c:tickLblPos val="nextTo"/>
        <c:crossAx val="131274624"/>
        <c:crosses val="autoZero"/>
        <c:auto val="1"/>
        <c:lblAlgn val="ctr"/>
        <c:lblOffset val="100"/>
      </c:catAx>
      <c:valAx>
        <c:axId val="131274624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131222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1967825142553"/>
          <c:y val="0.29432202705431132"/>
          <c:w val="0.30956183817540017"/>
          <c:h val="0.27289420553200117"/>
        </c:manualLayout>
      </c:layout>
      <c:overlay val="1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>
        <c:manualLayout>
          <c:layoutTarget val="inner"/>
          <c:xMode val="edge"/>
          <c:yMode val="edge"/>
          <c:x val="0.16281722327812473"/>
          <c:y val="4.6121744397334949E-2"/>
          <c:w val="0.82137817902072574"/>
          <c:h val="0.91801292146174029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General Property Taxes-Revenue</c:v>
                </c:pt>
              </c:strCache>
            </c:strRef>
          </c:tx>
          <c:dLbls>
            <c:dLbl>
              <c:idx val="3"/>
              <c:layout>
                <c:manualLayout>
                  <c:x val="-5.6034482758620711E-2"/>
                  <c:y val="-3.5897435897435895E-2"/>
                </c:manualLayout>
              </c:layout>
              <c:showVal val="1"/>
            </c:dLbl>
            <c:dLbl>
              <c:idx val="4"/>
              <c:layout>
                <c:manualLayout>
                  <c:x val="-4.4540229885057507E-2"/>
                  <c:y val="4.6153846153846122E-2"/>
                </c:manualLayout>
              </c:layout>
              <c:showVal val="1"/>
            </c:dLbl>
            <c:dLbl>
              <c:idx val="5"/>
              <c:layout>
                <c:manualLayout>
                  <c:x val="-4.0229885057471299E-2"/>
                  <c:y val="-2.5641025641025713E-2"/>
                </c:manualLayout>
              </c:layout>
              <c:showVal val="1"/>
            </c:dLbl>
            <c:dLbl>
              <c:idx val="6"/>
              <c:layout>
                <c:manualLayout>
                  <c:x val="-4.5977011494252901E-2"/>
                  <c:y val="4.8717948717948725E-2"/>
                </c:manualLayout>
              </c:layout>
              <c:showVal val="1"/>
            </c:dLbl>
            <c:dLbl>
              <c:idx val="7"/>
              <c:layout>
                <c:manualLayout>
                  <c:x val="-6.0344827586206913E-2"/>
                  <c:y val="-4.3589743589743608E-2"/>
                </c:manualLayout>
              </c:layout>
              <c:showVal val="1"/>
            </c:dLbl>
            <c:dLbl>
              <c:idx val="8"/>
              <c:layout>
                <c:manualLayout>
                  <c:x val="-4.8850574712643813E-2"/>
                  <c:y val="4.6153846153846122E-2"/>
                </c:manualLayout>
              </c:layout>
              <c:showVal val="1"/>
            </c:dLbl>
            <c:dLbl>
              <c:idx val="9"/>
              <c:layout>
                <c:manualLayout>
                  <c:x val="-4.4540229885057611E-2"/>
                  <c:y val="-2.8205128205128206E-2"/>
                </c:manualLayout>
              </c:layout>
              <c:showVal val="1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Val val="1"/>
          </c:dLbls>
          <c:trendline>
            <c:trendlineType val="linear"/>
          </c:trendline>
          <c:cat>
            <c:strRef>
              <c:f>Sheet1!$B$1:$L$1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cat>
          <c:val>
            <c:numRef>
              <c:f>Sheet1!$B$2:$L$2</c:f>
              <c:numCache>
                <c:formatCode>_(* #,##0_);_(* \(#,##0\);_(* "-"??_);_(@_)</c:formatCode>
                <c:ptCount val="11"/>
                <c:pt idx="0">
                  <c:v>12607630</c:v>
                </c:pt>
                <c:pt idx="1">
                  <c:v>11574467</c:v>
                </c:pt>
                <c:pt idx="2">
                  <c:v>13489481</c:v>
                </c:pt>
                <c:pt idx="3">
                  <c:v>15687273</c:v>
                </c:pt>
                <c:pt idx="4">
                  <c:v>15520292</c:v>
                </c:pt>
                <c:pt idx="5">
                  <c:v>15573964</c:v>
                </c:pt>
                <c:pt idx="6">
                  <c:v>15981523</c:v>
                </c:pt>
                <c:pt idx="7">
                  <c:v>16266847</c:v>
                </c:pt>
                <c:pt idx="8">
                  <c:v>16992618</c:v>
                </c:pt>
                <c:pt idx="9">
                  <c:v>17346988</c:v>
                </c:pt>
                <c:pt idx="10">
                  <c:v>17925873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Public Utility Pers Property Tax</c:v>
                </c:pt>
              </c:strCache>
            </c:strRef>
          </c:tx>
          <c:dLbls>
            <c:dLbl>
              <c:idx val="4"/>
              <c:layout>
                <c:manualLayout>
                  <c:x val="-3.6379310344827546E-2"/>
                  <c:y val="-2.946799919240864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t"/>
            <c:showVal val="1"/>
          </c:dLbls>
          <c:cat>
            <c:strRef>
              <c:f>Sheet1!$B$1:$L$1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cat>
          <c:val>
            <c:numRef>
              <c:f>Sheet1!$B$3:$L$3</c:f>
              <c:numCache>
                <c:formatCode>_(* #,##0_);_(* \(#,##0\);_(* "-"??_);_(@_)</c:formatCode>
                <c:ptCount val="11"/>
                <c:pt idx="0">
                  <c:v>203811</c:v>
                </c:pt>
                <c:pt idx="1">
                  <c:v>499615</c:v>
                </c:pt>
                <c:pt idx="2">
                  <c:v>637384</c:v>
                </c:pt>
                <c:pt idx="3">
                  <c:v>658649</c:v>
                </c:pt>
                <c:pt idx="4">
                  <c:v>727622</c:v>
                </c:pt>
                <c:pt idx="5">
                  <c:v>644753</c:v>
                </c:pt>
                <c:pt idx="6">
                  <c:v>828796</c:v>
                </c:pt>
                <c:pt idx="7">
                  <c:v>2456922</c:v>
                </c:pt>
                <c:pt idx="8">
                  <c:v>3863919</c:v>
                </c:pt>
                <c:pt idx="9">
                  <c:v>3777878</c:v>
                </c:pt>
                <c:pt idx="10">
                  <c:v>3738712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Property Tax Alloc - Homestead &amp; RB</c:v>
                </c:pt>
              </c:strCache>
            </c:strRef>
          </c:tx>
          <c:cat>
            <c:strRef>
              <c:f>Sheet1!$B$1:$L$1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cat>
          <c:val>
            <c:numRef>
              <c:f>Sheet1!$B$4:$L$4</c:f>
              <c:numCache>
                <c:formatCode>_(* #,##0_);_(* \(#,##0\);_(* "-"??_);_(@_)</c:formatCode>
                <c:ptCount val="11"/>
                <c:pt idx="0">
                  <c:v>2304422</c:v>
                </c:pt>
                <c:pt idx="1">
                  <c:v>2547328</c:v>
                </c:pt>
                <c:pt idx="2">
                  <c:v>2965783</c:v>
                </c:pt>
                <c:pt idx="3">
                  <c:v>2568640</c:v>
                </c:pt>
                <c:pt idx="4">
                  <c:v>2081307</c:v>
                </c:pt>
                <c:pt idx="5">
                  <c:v>2308103</c:v>
                </c:pt>
                <c:pt idx="6">
                  <c:v>2614421</c:v>
                </c:pt>
                <c:pt idx="7">
                  <c:v>2534299</c:v>
                </c:pt>
                <c:pt idx="8">
                  <c:v>2562375</c:v>
                </c:pt>
                <c:pt idx="9">
                  <c:v>2617394</c:v>
                </c:pt>
                <c:pt idx="10">
                  <c:v>2705767</c:v>
                </c:pt>
              </c:numCache>
            </c:numRef>
          </c:val>
        </c:ser>
        <c:marker val="1"/>
        <c:axId val="119145216"/>
        <c:axId val="119146752"/>
      </c:lineChart>
      <c:catAx>
        <c:axId val="119145216"/>
        <c:scaling>
          <c:orientation val="minMax"/>
        </c:scaling>
        <c:axPos val="b"/>
        <c:tickLblPos val="nextTo"/>
        <c:crossAx val="119146752"/>
        <c:crosses val="autoZero"/>
        <c:auto val="1"/>
        <c:lblAlgn val="ctr"/>
        <c:lblOffset val="100"/>
      </c:catAx>
      <c:valAx>
        <c:axId val="119146752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119145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19678251425519"/>
          <c:y val="0.29432202705431121"/>
          <c:w val="0.30956183817540012"/>
          <c:h val="0.27289420553200111"/>
        </c:manualLayout>
      </c:layout>
      <c:overlay val="1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6542565859823102"/>
          <c:y val="0.13567874947276401"/>
          <c:w val="0.80531508214251002"/>
          <c:h val="0.743937809478337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Income Tax</c:v>
                </c:pt>
              </c:strCache>
            </c:strRef>
          </c:tx>
          <c:dLbls>
            <c:dLbl>
              <c:idx val="0"/>
              <c:layout>
                <c:manualLayout>
                  <c:x val="-4.6296296296296301E-2"/>
                  <c:y val="-3.08663592698394E-2"/>
                </c:manualLayout>
              </c:layout>
              <c:showVal val="1"/>
            </c:dLbl>
            <c:dLbl>
              <c:idx val="1"/>
              <c:layout>
                <c:manualLayout>
                  <c:x val="-2.6234567901234605E-2"/>
                  <c:y val="2.5254293948050406E-2"/>
                </c:manualLayout>
              </c:layout>
              <c:showVal val="1"/>
            </c:dLbl>
            <c:dLbl>
              <c:idx val="2"/>
              <c:layout>
                <c:manualLayout>
                  <c:x val="-3.3950617283950615E-2"/>
                  <c:y val="-1.9642228626261398E-2"/>
                </c:manualLayout>
              </c:layout>
              <c:showVal val="1"/>
            </c:dLbl>
            <c:dLbl>
              <c:idx val="3"/>
              <c:layout>
                <c:manualLayout>
                  <c:x val="-4.3209998055798608E-2"/>
                  <c:y val="3.08663592698394E-2"/>
                </c:manualLayout>
              </c:layout>
              <c:showVal val="1"/>
            </c:dLbl>
            <c:dLbl>
              <c:idx val="4"/>
              <c:layout>
                <c:manualLayout>
                  <c:x val="-4.1666666666666713E-2"/>
                  <c:y val="4.2090489913417309E-2"/>
                </c:manualLayout>
              </c:layout>
              <c:showVal val="1"/>
            </c:dLbl>
            <c:dLbl>
              <c:idx val="5"/>
              <c:layout>
                <c:manualLayout>
                  <c:x val="-4.012345679012351E-2"/>
                  <c:y val="-3.08663592698394E-2"/>
                </c:manualLayout>
              </c:layout>
              <c:showVal val="1"/>
            </c:dLbl>
            <c:dLbl>
              <c:idx val="6"/>
              <c:layout>
                <c:manualLayout>
                  <c:x val="-2.0061728395061706E-2"/>
                  <c:y val="3.08663592698394E-2"/>
                </c:manualLayout>
              </c:layout>
              <c:showVal val="1"/>
            </c:dLbl>
            <c:dLbl>
              <c:idx val="7"/>
              <c:layout>
                <c:manualLayout>
                  <c:x val="-3.0864197530864203E-2"/>
                  <c:y val="-3.367239193073391E-2"/>
                </c:manualLayout>
              </c:layout>
              <c:showVal val="1"/>
            </c:dLbl>
            <c:dLbl>
              <c:idx val="8"/>
              <c:layout>
                <c:manualLayout>
                  <c:x val="-2.0061728395061706E-2"/>
                  <c:y val="3.08663592698393E-2"/>
                </c:manualLayout>
              </c:layout>
              <c:showVal val="1"/>
            </c:dLbl>
            <c:dLbl>
              <c:idx val="9"/>
              <c:layout>
                <c:manualLayout>
                  <c:x val="-4.7839627685428224E-2"/>
                  <c:y val="-3.3672391930733805E-2"/>
                </c:manualLayout>
              </c:layout>
              <c:showVal val="1"/>
            </c:dLbl>
            <c:dLbl>
              <c:idx val="10"/>
              <c:layout>
                <c:manualLayout>
                  <c:x val="-4.6296296296295201E-3"/>
                  <c:y val="3.6478424591628297E-2"/>
                </c:manualLayout>
              </c:layout>
              <c:showVal val="1"/>
            </c:dLbl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Val val="1"/>
          </c:dLbls>
          <c:trendline>
            <c:trendlineType val="linear"/>
          </c:trendline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Sheet1!$B$2:$B$12</c:f>
              <c:numCache>
                <c:formatCode>_(* #,##0_);_(* \(#,##0\);_(* "-"??_);_(@_)</c:formatCode>
                <c:ptCount val="11"/>
                <c:pt idx="0">
                  <c:v>4602958.9999999991</c:v>
                </c:pt>
                <c:pt idx="1">
                  <c:v>4119306</c:v>
                </c:pt>
                <c:pt idx="2">
                  <c:v>5638238</c:v>
                </c:pt>
                <c:pt idx="3">
                  <c:v>5232785</c:v>
                </c:pt>
                <c:pt idx="4">
                  <c:v>4923884.9999999991</c:v>
                </c:pt>
                <c:pt idx="5">
                  <c:v>5408339.0000000009</c:v>
                </c:pt>
                <c:pt idx="6">
                  <c:v>5578361.0000000009</c:v>
                </c:pt>
                <c:pt idx="7">
                  <c:v>5674399</c:v>
                </c:pt>
                <c:pt idx="8">
                  <c:v>5834782</c:v>
                </c:pt>
                <c:pt idx="9">
                  <c:v>6002865</c:v>
                </c:pt>
                <c:pt idx="10">
                  <c:v>6179015</c:v>
                </c:pt>
              </c:numCache>
            </c:numRef>
          </c:val>
        </c:ser>
        <c:dLbls/>
        <c:marker val="1"/>
        <c:axId val="65565824"/>
        <c:axId val="65567360"/>
      </c:lineChart>
      <c:catAx>
        <c:axId val="65565824"/>
        <c:scaling>
          <c:orientation val="minMax"/>
        </c:scaling>
        <c:axPos val="b"/>
        <c:numFmt formatCode="General" sourceLinked="1"/>
        <c:tickLblPos val="nextTo"/>
        <c:crossAx val="65567360"/>
        <c:crosses val="autoZero"/>
        <c:auto val="1"/>
        <c:lblAlgn val="ctr"/>
        <c:lblOffset val="100"/>
      </c:catAx>
      <c:valAx>
        <c:axId val="65567360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65565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7283950617291"/>
          <c:y val="0.55557325590156192"/>
          <c:w val="0.26535493827160506"/>
          <c:h val="0.1557639777435210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5616639933897153"/>
          <c:y val="3.6443293946503759E-2"/>
          <c:w val="0.55742150286769709"/>
          <c:h val="0.78985864444760157"/>
        </c:manualLayout>
      </c:layout>
      <c:lineChart>
        <c:grouping val="standard"/>
        <c:ser>
          <c:idx val="0"/>
          <c:order val="0"/>
          <c:tx>
            <c:strRef>
              <c:f>Sheet1!$C$20</c:f>
              <c:strCache>
                <c:ptCount val="1"/>
              </c:strCache>
            </c:strRef>
          </c:tx>
          <c:dLbls>
            <c:dLbl>
              <c:idx val="0"/>
              <c:layout>
                <c:manualLayout>
                  <c:x val="-4.412425877320892E-2"/>
                  <c:y val="1.155378424436970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1037839020122514E-2"/>
                  <c:y val="1.1553784244369701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t"/>
            <c:showVal val="1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Sheet1!$C$21:$C$27</c:f>
              <c:numCache>
                <c:formatCode>_(* #,##0_);_(* \(#,##0\);_(* "-"??_);_(@_)</c:formatCode>
                <c:ptCount val="7"/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Unrestricted State Aid</c:v>
                </c:pt>
              </c:strCache>
            </c:strRef>
          </c:tx>
          <c:dLbls>
            <c:dLbl>
              <c:idx val="1"/>
              <c:layout>
                <c:manualLayout>
                  <c:x val="-6.17283950617284E-3"/>
                  <c:y val="-3.08663592698394E-2"/>
                </c:manualLayout>
              </c:layout>
              <c:showVal val="1"/>
            </c:dLbl>
            <c:dLbl>
              <c:idx val="2"/>
              <c:layout>
                <c:manualLayout>
                  <c:x val="-1.54320987654321E-3"/>
                  <c:y val="1.1224130643578E-2"/>
                </c:manualLayout>
              </c:layout>
              <c:showVal val="1"/>
            </c:dLbl>
            <c:dLbl>
              <c:idx val="3"/>
              <c:layout>
                <c:manualLayout>
                  <c:x val="1.5432098765432701E-3"/>
                  <c:y val="2.5254293948050406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1.6836195965366903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Val val="1"/>
          </c:dLbls>
          <c:trendline>
            <c:trendlineType val="linear"/>
          </c:trendline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Sheet1!$B$2:$B$12</c:f>
              <c:numCache>
                <c:formatCode>_(* #,##0_);_(* \(#,##0\);_(* "-"??_);_(@_)</c:formatCode>
                <c:ptCount val="11"/>
                <c:pt idx="0">
                  <c:v>4873570</c:v>
                </c:pt>
                <c:pt idx="1">
                  <c:v>4532572</c:v>
                </c:pt>
                <c:pt idx="2">
                  <c:v>4357332</c:v>
                </c:pt>
                <c:pt idx="3">
                  <c:v>4469307</c:v>
                </c:pt>
                <c:pt idx="4">
                  <c:v>4490821</c:v>
                </c:pt>
                <c:pt idx="5">
                  <c:v>5245441</c:v>
                </c:pt>
                <c:pt idx="6">
                  <c:v>5655254</c:v>
                </c:pt>
                <c:pt idx="7">
                  <c:v>5787197</c:v>
                </c:pt>
                <c:pt idx="8">
                  <c:v>5787197</c:v>
                </c:pt>
                <c:pt idx="9">
                  <c:v>6057680</c:v>
                </c:pt>
                <c:pt idx="10">
                  <c:v>6341688</c:v>
                </c:pt>
              </c:numCache>
            </c:numRef>
          </c:val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Restricted State Aid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Val val="1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Sheet1!$C$2:$C$12</c:f>
              <c:numCache>
                <c:formatCode>_(* #,##0_);_(* \(#,##0\);_(* "-"??_);_(@_)</c:formatCode>
                <c:ptCount val="11"/>
                <c:pt idx="0">
                  <c:v>37771</c:v>
                </c:pt>
                <c:pt idx="1">
                  <c:v>319328</c:v>
                </c:pt>
                <c:pt idx="2">
                  <c:v>461297</c:v>
                </c:pt>
                <c:pt idx="3">
                  <c:v>154777</c:v>
                </c:pt>
                <c:pt idx="4">
                  <c:v>10350</c:v>
                </c:pt>
                <c:pt idx="5">
                  <c:v>17747</c:v>
                </c:pt>
                <c:pt idx="6">
                  <c:v>21450</c:v>
                </c:pt>
                <c:pt idx="7">
                  <c:v>21450</c:v>
                </c:pt>
                <c:pt idx="8">
                  <c:v>21450</c:v>
                </c:pt>
                <c:pt idx="9">
                  <c:v>21450</c:v>
                </c:pt>
                <c:pt idx="10">
                  <c:v>21450</c:v>
                </c:pt>
              </c:numCache>
            </c:numRef>
          </c:val>
        </c:ser>
        <c:dLbls/>
        <c:marker val="1"/>
        <c:axId val="70625536"/>
        <c:axId val="71696384"/>
      </c:lineChart>
      <c:catAx>
        <c:axId val="70625536"/>
        <c:scaling>
          <c:orientation val="minMax"/>
        </c:scaling>
        <c:axPos val="b"/>
        <c:numFmt formatCode="General" sourceLinked="1"/>
        <c:tickLblPos val="nextTo"/>
        <c:crossAx val="71696384"/>
        <c:crosses val="autoZero"/>
        <c:auto val="1"/>
        <c:lblAlgn val="ctr"/>
        <c:lblOffset val="100"/>
      </c:catAx>
      <c:valAx>
        <c:axId val="71696384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70625536"/>
        <c:crosses val="autoZero"/>
        <c:crossBetween val="between"/>
      </c:valAx>
      <c:spPr>
        <a:ln>
          <a:solidFill>
            <a:srgbClr val="4F81BD"/>
          </a:solidFill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5834098862642207"/>
          <c:y val="0.38598304935325412"/>
          <c:w val="0.24165901137357798"/>
          <c:h val="0.15734883382829307"/>
        </c:manualLayout>
      </c:layout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6281722327812473"/>
          <c:y val="4.6121744397334907E-2"/>
          <c:w val="0.82137817902072552"/>
          <c:h val="0.91801292146174007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General Property Taxes-Revenue</c:v>
                </c:pt>
              </c:strCache>
            </c:strRef>
          </c:tx>
          <c:dLbls>
            <c:dLbl>
              <c:idx val="3"/>
              <c:layout>
                <c:manualLayout>
                  <c:x val="-5.6034482758620725E-2"/>
                  <c:y val="-3.5897435897435895E-2"/>
                </c:manualLayout>
              </c:layout>
              <c:showVal val="1"/>
            </c:dLbl>
            <c:dLbl>
              <c:idx val="4"/>
              <c:layout>
                <c:manualLayout>
                  <c:x val="-4.4540229885057507E-2"/>
                  <c:y val="4.6153846153846122E-2"/>
                </c:manualLayout>
              </c:layout>
              <c:showVal val="1"/>
            </c:dLbl>
            <c:dLbl>
              <c:idx val="5"/>
              <c:layout>
                <c:manualLayout>
                  <c:x val="-4.0229885057471299E-2"/>
                  <c:y val="-2.564102564102573E-2"/>
                </c:manualLayout>
              </c:layout>
              <c:showVal val="1"/>
            </c:dLbl>
            <c:dLbl>
              <c:idx val="6"/>
              <c:layout>
                <c:manualLayout>
                  <c:x val="-4.5977011494252887E-2"/>
                  <c:y val="4.8717948717948746E-2"/>
                </c:manualLayout>
              </c:layout>
              <c:showVal val="1"/>
            </c:dLbl>
            <c:dLbl>
              <c:idx val="7"/>
              <c:layout>
                <c:manualLayout>
                  <c:x val="-6.0344827586206913E-2"/>
                  <c:y val="-4.3589743589743608E-2"/>
                </c:manualLayout>
              </c:layout>
              <c:showVal val="1"/>
            </c:dLbl>
            <c:dLbl>
              <c:idx val="8"/>
              <c:layout>
                <c:manualLayout>
                  <c:x val="-4.8850574712643813E-2"/>
                  <c:y val="4.6153846153846122E-2"/>
                </c:manualLayout>
              </c:layout>
              <c:showVal val="1"/>
            </c:dLbl>
            <c:dLbl>
              <c:idx val="9"/>
              <c:layout>
                <c:manualLayout>
                  <c:x val="-4.4540229885057611E-2"/>
                  <c:y val="-2.8205128205128206E-2"/>
                </c:manualLayout>
              </c:layout>
              <c:showVal val="1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Val val="1"/>
          </c:dLbls>
          <c:trendline>
            <c:trendlineType val="linear"/>
          </c:trendline>
          <c:cat>
            <c:strRef>
              <c:f>Sheet1!$B$1:$L$1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cat>
          <c:val>
            <c:numRef>
              <c:f>Sheet1!$B$2:$L$2</c:f>
              <c:numCache>
                <c:formatCode>_(* #,##0_);_(* \(#,##0\);_(* "-"??_);_(@_)</c:formatCode>
                <c:ptCount val="11"/>
                <c:pt idx="0">
                  <c:v>12607630</c:v>
                </c:pt>
                <c:pt idx="1">
                  <c:v>11574467</c:v>
                </c:pt>
                <c:pt idx="2">
                  <c:v>13489481</c:v>
                </c:pt>
                <c:pt idx="3">
                  <c:v>15687273</c:v>
                </c:pt>
                <c:pt idx="4">
                  <c:v>15520292</c:v>
                </c:pt>
                <c:pt idx="5">
                  <c:v>15573964</c:v>
                </c:pt>
                <c:pt idx="6">
                  <c:v>15981523</c:v>
                </c:pt>
                <c:pt idx="7">
                  <c:v>16266847</c:v>
                </c:pt>
                <c:pt idx="8">
                  <c:v>16992618</c:v>
                </c:pt>
                <c:pt idx="9">
                  <c:v>17346988</c:v>
                </c:pt>
                <c:pt idx="10">
                  <c:v>17925873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Public Utility Pers Property Tax</c:v>
                </c:pt>
              </c:strCache>
            </c:strRef>
          </c:tx>
          <c:dLbls>
            <c:dLbl>
              <c:idx val="4"/>
              <c:layout>
                <c:manualLayout>
                  <c:x val="-3.637931034482756E-2"/>
                  <c:y val="-2.946799919240864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t"/>
            <c:showVal val="1"/>
          </c:dLbls>
          <c:cat>
            <c:strRef>
              <c:f>Sheet1!$B$1:$L$1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cat>
          <c:val>
            <c:numRef>
              <c:f>Sheet1!$B$3:$L$3</c:f>
              <c:numCache>
                <c:formatCode>_(* #,##0_);_(* \(#,##0\);_(* "-"??_);_(@_)</c:formatCode>
                <c:ptCount val="11"/>
                <c:pt idx="0">
                  <c:v>203811</c:v>
                </c:pt>
                <c:pt idx="1">
                  <c:v>499615</c:v>
                </c:pt>
                <c:pt idx="2">
                  <c:v>637384</c:v>
                </c:pt>
                <c:pt idx="3">
                  <c:v>658649</c:v>
                </c:pt>
                <c:pt idx="4">
                  <c:v>727622</c:v>
                </c:pt>
                <c:pt idx="5">
                  <c:v>644753</c:v>
                </c:pt>
                <c:pt idx="6">
                  <c:v>828796</c:v>
                </c:pt>
                <c:pt idx="7">
                  <c:v>2456922</c:v>
                </c:pt>
                <c:pt idx="8">
                  <c:v>3863919</c:v>
                </c:pt>
                <c:pt idx="9">
                  <c:v>3777878</c:v>
                </c:pt>
                <c:pt idx="10">
                  <c:v>3738712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Property Tax Alloc - Homestead &amp; RB</c:v>
                </c:pt>
              </c:strCache>
            </c:strRef>
          </c:tx>
          <c:cat>
            <c:strRef>
              <c:f>Sheet1!$B$1:$L$1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cat>
          <c:val>
            <c:numRef>
              <c:f>Sheet1!$B$4:$L$4</c:f>
              <c:numCache>
                <c:formatCode>_(* #,##0_);_(* \(#,##0\);_(* "-"??_);_(@_)</c:formatCode>
                <c:ptCount val="11"/>
                <c:pt idx="0">
                  <c:v>2304422</c:v>
                </c:pt>
                <c:pt idx="1">
                  <c:v>2547328</c:v>
                </c:pt>
                <c:pt idx="2">
                  <c:v>2965783</c:v>
                </c:pt>
                <c:pt idx="3">
                  <c:v>2568640</c:v>
                </c:pt>
                <c:pt idx="4">
                  <c:v>2081307</c:v>
                </c:pt>
                <c:pt idx="5">
                  <c:v>2308103</c:v>
                </c:pt>
                <c:pt idx="6">
                  <c:v>2614421</c:v>
                </c:pt>
                <c:pt idx="7">
                  <c:v>2534299</c:v>
                </c:pt>
                <c:pt idx="8">
                  <c:v>2562375</c:v>
                </c:pt>
                <c:pt idx="9">
                  <c:v>2617394</c:v>
                </c:pt>
                <c:pt idx="10">
                  <c:v>2705767</c:v>
                </c:pt>
              </c:numCache>
            </c:numRef>
          </c:val>
        </c:ser>
        <c:marker val="1"/>
        <c:axId val="132205568"/>
        <c:axId val="133305472"/>
      </c:lineChart>
      <c:catAx>
        <c:axId val="132205568"/>
        <c:scaling>
          <c:orientation val="minMax"/>
        </c:scaling>
        <c:axPos val="b"/>
        <c:tickLblPos val="nextTo"/>
        <c:crossAx val="133305472"/>
        <c:crosses val="autoZero"/>
        <c:auto val="1"/>
        <c:lblAlgn val="ctr"/>
        <c:lblOffset val="100"/>
      </c:catAx>
      <c:valAx>
        <c:axId val="133305472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132205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19678251425541"/>
          <c:y val="0.29432202705431137"/>
          <c:w val="0.30956183817540023"/>
          <c:h val="0.27289420553200122"/>
        </c:manualLayout>
      </c:layout>
      <c:overlay val="1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0.60345</cdr:x>
      <cdr:y>0.03077</cdr:y>
    </cdr:from>
    <cdr:to>
      <cdr:x>0.60345</cdr:x>
      <cdr:y>0.89231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5334000" y="152400"/>
          <a:ext cx="0" cy="4267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0.60345</cdr:x>
      <cdr:y>0.03077</cdr:y>
    </cdr:from>
    <cdr:to>
      <cdr:x>0.60345</cdr:x>
      <cdr:y>0.89231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5334000" y="152400"/>
          <a:ext cx="0" cy="4267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0.03637</cdr:x>
      <cdr:y>0.8993</cdr:y>
    </cdr:from>
    <cdr:to>
      <cdr:x>0.18547</cdr:x>
      <cdr:y>0.96217</cdr:y>
    </cdr:to>
    <cdr:sp macro="" textlink="">
      <cdr:nvSpPr>
        <cdr:cNvPr id="4" name="Right Arrow 3"/>
        <cdr:cNvSpPr/>
      </cdr:nvSpPr>
      <cdr:spPr>
        <a:xfrm xmlns:a="http://schemas.openxmlformats.org/drawingml/2006/main" rot="600108">
          <a:off x="321442" y="4454211"/>
          <a:ext cx="1318003" cy="311407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0.60185</cdr:x>
      <cdr:y>0.11785</cdr:y>
    </cdr:from>
    <cdr:to>
      <cdr:x>0.60185</cdr:x>
      <cdr:y>0.89232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4953000" y="533400"/>
          <a:ext cx="0" cy="3505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0.4537</cdr:x>
      <cdr:y>0.03367</cdr:y>
    </cdr:from>
    <cdr:to>
      <cdr:x>0.4537</cdr:x>
      <cdr:y>0.82497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3733800" y="152400"/>
          <a:ext cx="0" cy="3581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0.60345</cdr:x>
      <cdr:y>0.03077</cdr:y>
    </cdr:from>
    <cdr:to>
      <cdr:x>0.60345</cdr:x>
      <cdr:y>0.89231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5334000" y="152400"/>
          <a:ext cx="0" cy="4267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F92020-42BD-456C-B865-4B47EB07A4A1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1813EE-4997-4616-B83B-FF8A13A10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85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8AD9-9607-4472-B5A0-5AA970BA067A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5FCB-85C2-4637-A4BD-FF18F3B32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8AD9-9607-4472-B5A0-5AA970BA067A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5FCB-85C2-4637-A4BD-FF18F3B32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8AD9-9607-4472-B5A0-5AA970BA067A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5FCB-85C2-4637-A4BD-FF18F3B32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8AD9-9607-4472-B5A0-5AA970BA067A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5FCB-85C2-4637-A4BD-FF18F3B32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8AD9-9607-4472-B5A0-5AA970BA067A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5FCB-85C2-4637-A4BD-FF18F3B32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8AD9-9607-4472-B5A0-5AA970BA067A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5FCB-85C2-4637-A4BD-FF18F3B32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8AD9-9607-4472-B5A0-5AA970BA067A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5FCB-85C2-4637-A4BD-FF18F3B32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8AD9-9607-4472-B5A0-5AA970BA067A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5FCB-85C2-4637-A4BD-FF18F3B32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8AD9-9607-4472-B5A0-5AA970BA067A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5FCB-85C2-4637-A4BD-FF18F3B32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8AD9-9607-4472-B5A0-5AA970BA067A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5FCB-85C2-4637-A4BD-FF18F3B32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8AD9-9607-4472-B5A0-5AA970BA067A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5FCB-85C2-4637-A4BD-FF18F3B32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A8AD9-9607-4472-B5A0-5AA970BA067A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A5FCB-85C2-4637-A4BD-FF18F3B32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Big Walnut Local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114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March 2015 Financials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Quarter FY2015 Summary</a:t>
            </a:r>
          </a:p>
          <a:p>
            <a:r>
              <a:rPr lang="en-US" dirty="0" smtClean="0"/>
              <a:t>May 2015 Forecast Summary</a:t>
            </a:r>
            <a:endParaRPr lang="en-US" dirty="0"/>
          </a:p>
        </p:txBody>
      </p:sp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3581400"/>
            <a:ext cx="2209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May 2015 </a:t>
            </a:r>
            <a:br>
              <a:rPr lang="en-US" sz="3200" dirty="0" smtClean="0"/>
            </a:br>
            <a:r>
              <a:rPr lang="en-US" sz="3200" dirty="0" smtClean="0"/>
              <a:t>Five Year Forecast</a:t>
            </a:r>
            <a:br>
              <a:rPr lang="en-US" sz="3200" dirty="0" smtClean="0"/>
            </a:br>
            <a:r>
              <a:rPr lang="en-US" sz="3200" dirty="0" smtClean="0"/>
              <a:t>Revenue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2438400"/>
            <a:ext cx="8991600" cy="356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2209800" y="3724275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" y="3790950"/>
            <a:ext cx="8991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0959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3600" dirty="0" smtClean="0"/>
              <a:t>May 2015 Forecast</a:t>
            </a:r>
            <a:br>
              <a:rPr lang="en-US" sz="3600" dirty="0" smtClean="0"/>
            </a:br>
            <a:r>
              <a:rPr lang="en-US" sz="2700" dirty="0" smtClean="0"/>
              <a:t>Line </a:t>
            </a:r>
            <a:r>
              <a:rPr lang="en-US" sz="2700" dirty="0"/>
              <a:t>1.01 – General Property Tax (Real Estate)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/>
              <a:t>			</a:t>
            </a:r>
            <a:r>
              <a:rPr lang="en-US" sz="1600" dirty="0"/>
              <a:t>Average annual increase of just over 4%</a:t>
            </a:r>
            <a:br>
              <a:rPr lang="en-US" sz="1600" dirty="0"/>
            </a:br>
            <a:endParaRPr lang="en-US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05426592"/>
              </p:ext>
            </p:extLst>
          </p:nvPr>
        </p:nvGraphicFramePr>
        <p:xfrm>
          <a:off x="152400" y="1600200"/>
          <a:ext cx="8839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119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May 2015 </a:t>
            </a:r>
            <a:br>
              <a:rPr lang="en-US" sz="3200" dirty="0" smtClean="0"/>
            </a:br>
            <a:r>
              <a:rPr lang="en-US" sz="3200" dirty="0" smtClean="0"/>
              <a:t>Five Year Forecast</a:t>
            </a:r>
            <a:br>
              <a:rPr lang="en-US" sz="3200" dirty="0" smtClean="0"/>
            </a:br>
            <a:r>
              <a:rPr lang="en-US" sz="3200" dirty="0" smtClean="0"/>
              <a:t>Revenue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2438400"/>
            <a:ext cx="8991600" cy="356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2209800" y="3829050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" y="3962400"/>
            <a:ext cx="8991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0959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May 2015 Forecast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Line 1.03 – Income Tax</a:t>
            </a:r>
            <a:br>
              <a:rPr lang="en-US" sz="2400" dirty="0" smtClean="0"/>
            </a:br>
            <a:r>
              <a:rPr lang="en-US" sz="1800" dirty="0" smtClean="0"/>
              <a:t>Average annual increase approximately 3.4%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50944594"/>
              </p:ext>
            </p:extLst>
          </p:nvPr>
        </p:nvGraphicFramePr>
        <p:xfrm>
          <a:off x="533400" y="1981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May 2015 </a:t>
            </a:r>
            <a:br>
              <a:rPr lang="en-US" sz="3200" dirty="0" smtClean="0"/>
            </a:br>
            <a:r>
              <a:rPr lang="en-US" sz="3200" dirty="0" smtClean="0"/>
              <a:t>Five Year Forecast</a:t>
            </a:r>
            <a:br>
              <a:rPr lang="en-US" sz="3200" dirty="0" smtClean="0"/>
            </a:br>
            <a:r>
              <a:rPr lang="en-US" sz="3200" dirty="0" smtClean="0"/>
              <a:t>Revenue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2438400"/>
            <a:ext cx="8991600" cy="356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2286000" y="3962400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" y="4191000"/>
            <a:ext cx="8991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86000" y="4114800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09592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May 2015 Forecast</a:t>
            </a:r>
            <a:br>
              <a:rPr lang="en-US" sz="3600" dirty="0" smtClean="0"/>
            </a:br>
            <a:r>
              <a:rPr lang="en-US" sz="2700" dirty="0" smtClean="0"/>
              <a:t>Line 1.035 - State Funding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Average Annual Increase 1.6%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452749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May 2015 </a:t>
            </a:r>
            <a:br>
              <a:rPr lang="en-US" sz="3200" dirty="0" smtClean="0"/>
            </a:br>
            <a:r>
              <a:rPr lang="en-US" sz="3200" dirty="0" smtClean="0"/>
              <a:t>Five Year Forecast</a:t>
            </a:r>
            <a:br>
              <a:rPr lang="en-US" sz="3200" dirty="0" smtClean="0"/>
            </a:br>
            <a:r>
              <a:rPr lang="en-US" sz="3200" dirty="0" smtClean="0"/>
              <a:t>Revenue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2438400"/>
            <a:ext cx="8991600" cy="356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152400" y="4495800"/>
            <a:ext cx="8991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09800" y="4371975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09592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3600" dirty="0" smtClean="0"/>
              <a:t>May 2015 Forecast</a:t>
            </a:r>
            <a:br>
              <a:rPr lang="en-US" sz="3600" dirty="0" smtClean="0"/>
            </a:br>
            <a:r>
              <a:rPr lang="en-US" sz="2700" dirty="0" smtClean="0"/>
              <a:t>Line </a:t>
            </a:r>
            <a:r>
              <a:rPr lang="en-US" sz="2700" dirty="0"/>
              <a:t>1.01 – General Property Tax (Real Estate)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/>
              <a:t>			</a:t>
            </a:r>
            <a:r>
              <a:rPr lang="en-US" sz="1600" dirty="0"/>
              <a:t>Average annual increase of just over 4%</a:t>
            </a:r>
            <a:br>
              <a:rPr lang="en-US" sz="1600" dirty="0"/>
            </a:br>
            <a:endParaRPr lang="en-US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05426592"/>
              </p:ext>
            </p:extLst>
          </p:nvPr>
        </p:nvGraphicFramePr>
        <p:xfrm>
          <a:off x="152400" y="1524000"/>
          <a:ext cx="8839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ight Arrow 3"/>
          <p:cNvSpPr/>
          <p:nvPr/>
        </p:nvSpPr>
        <p:spPr>
          <a:xfrm rot="1345623">
            <a:off x="1430764" y="5332203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19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May 2015 </a:t>
            </a:r>
            <a:br>
              <a:rPr lang="en-US" sz="3200" dirty="0" smtClean="0"/>
            </a:br>
            <a:r>
              <a:rPr lang="en-US" sz="3200" dirty="0" smtClean="0"/>
              <a:t>Five Year Forecast</a:t>
            </a:r>
            <a:br>
              <a:rPr lang="en-US" sz="3200" dirty="0" smtClean="0"/>
            </a:br>
            <a:r>
              <a:rPr lang="en-US" sz="3200" dirty="0" smtClean="0"/>
              <a:t>Revenue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2438400"/>
            <a:ext cx="8991600" cy="356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152400" y="4572000"/>
            <a:ext cx="8991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09800" y="4486275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09592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May 2015 </a:t>
            </a:r>
            <a:br>
              <a:rPr lang="en-US" sz="3200" dirty="0" smtClean="0"/>
            </a:br>
            <a:r>
              <a:rPr lang="en-US" sz="3200" dirty="0" smtClean="0"/>
              <a:t>Five Year Forecast</a:t>
            </a:r>
            <a:br>
              <a:rPr lang="en-US" sz="3200" dirty="0" smtClean="0"/>
            </a:br>
            <a:r>
              <a:rPr lang="en-US" sz="3200" dirty="0" smtClean="0"/>
              <a:t>Revenue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2438400"/>
            <a:ext cx="8991600" cy="356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381000" y="5715000"/>
            <a:ext cx="8991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86000" y="5591175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0959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Financial Summary</a:t>
            </a:r>
          </a:p>
          <a:p>
            <a:r>
              <a:rPr lang="en-US" dirty="0" smtClean="0"/>
              <a:t> 3</a:t>
            </a:r>
            <a:r>
              <a:rPr lang="en-US" baseline="30000" dirty="0" smtClean="0"/>
              <a:t>rd</a:t>
            </a:r>
            <a:r>
              <a:rPr lang="en-US" dirty="0" smtClean="0"/>
              <a:t> Quarter 2015 Summary- line by line look at forecasted amount and status as of end of March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2015 Forecast Summary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May 2015 </a:t>
            </a:r>
            <a:br>
              <a:rPr lang="en-US" sz="3200" dirty="0" smtClean="0"/>
            </a:br>
            <a:r>
              <a:rPr lang="en-US" sz="3200" dirty="0" smtClean="0"/>
              <a:t>Five Year Forecast</a:t>
            </a:r>
            <a:br>
              <a:rPr lang="en-US" sz="3200" dirty="0" smtClean="0"/>
            </a:br>
            <a:r>
              <a:rPr lang="en-US" sz="3200" dirty="0" smtClean="0"/>
              <a:t>Revenue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2438400"/>
            <a:ext cx="8991600" cy="356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09592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May 2015 </a:t>
            </a:r>
            <a:br>
              <a:rPr lang="en-US" sz="3200" dirty="0" smtClean="0"/>
            </a:br>
            <a:r>
              <a:rPr lang="en-US" sz="3200" dirty="0" smtClean="0"/>
              <a:t>Five Year Forecast</a:t>
            </a:r>
            <a:br>
              <a:rPr lang="en-US" sz="3200" dirty="0" smtClean="0"/>
            </a:br>
            <a:r>
              <a:rPr lang="en-US" sz="3200" dirty="0" smtClean="0"/>
              <a:t>Expenditures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9022894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1326" y="2633118"/>
            <a:ext cx="6096000" cy="46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>
            <a:off x="3048000" y="3324225"/>
            <a:ext cx="60960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3200400"/>
            <a:ext cx="1447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May 2015 </a:t>
            </a:r>
            <a:br>
              <a:rPr lang="en-US" sz="3200" dirty="0" smtClean="0"/>
            </a:br>
            <a:r>
              <a:rPr lang="en-US" sz="3200" dirty="0" smtClean="0"/>
              <a:t>Five Year Forecast</a:t>
            </a:r>
            <a:br>
              <a:rPr lang="en-US" sz="3200" dirty="0" smtClean="0"/>
            </a:br>
            <a:r>
              <a:rPr lang="en-US" sz="3200" dirty="0" smtClean="0"/>
              <a:t>Expenditures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9022894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1326" y="2633118"/>
            <a:ext cx="6096000" cy="46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>
            <a:off x="3048000" y="3429000"/>
            <a:ext cx="60960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90800" y="3352800"/>
            <a:ext cx="533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May 2015 </a:t>
            </a:r>
            <a:br>
              <a:rPr lang="en-US" sz="3200" dirty="0" smtClean="0"/>
            </a:br>
            <a:r>
              <a:rPr lang="en-US" sz="3200" dirty="0" smtClean="0"/>
              <a:t>Five Year Forecast</a:t>
            </a:r>
            <a:br>
              <a:rPr lang="en-US" sz="3200" dirty="0" smtClean="0"/>
            </a:br>
            <a:r>
              <a:rPr lang="en-US" sz="3200" dirty="0" smtClean="0"/>
              <a:t>Expenditures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9022894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1326" y="2633118"/>
            <a:ext cx="6096000" cy="46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>
            <a:off x="3048000" y="3581400"/>
            <a:ext cx="60960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52600" y="3505200"/>
            <a:ext cx="1447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May 2015 </a:t>
            </a:r>
            <a:br>
              <a:rPr lang="en-US" sz="3200" dirty="0" smtClean="0"/>
            </a:br>
            <a:r>
              <a:rPr lang="en-US" sz="3200" dirty="0" smtClean="0"/>
              <a:t>Five Year Forecast</a:t>
            </a:r>
            <a:br>
              <a:rPr lang="en-US" sz="3200" dirty="0" smtClean="0"/>
            </a:br>
            <a:r>
              <a:rPr lang="en-US" sz="3200" dirty="0" smtClean="0"/>
              <a:t>Expenditures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9022894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1326" y="2633118"/>
            <a:ext cx="6096000" cy="46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>
            <a:off x="3048000" y="3733800"/>
            <a:ext cx="60960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52600" y="3657600"/>
            <a:ext cx="1447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May 2015 </a:t>
            </a:r>
            <a:br>
              <a:rPr lang="en-US" sz="3200" dirty="0" smtClean="0"/>
            </a:br>
            <a:r>
              <a:rPr lang="en-US" sz="3200" dirty="0" smtClean="0"/>
              <a:t>Five Year Forecast</a:t>
            </a:r>
            <a:br>
              <a:rPr lang="en-US" sz="3200" dirty="0" smtClean="0"/>
            </a:br>
            <a:r>
              <a:rPr lang="en-US" sz="3200" dirty="0" smtClean="0"/>
              <a:t>Expenditures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9022894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1326" y="2633118"/>
            <a:ext cx="6096000" cy="46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>
            <a:off x="3048000" y="3886200"/>
            <a:ext cx="60960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52600" y="3810000"/>
            <a:ext cx="1447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May 2015 </a:t>
            </a:r>
            <a:br>
              <a:rPr lang="en-US" sz="3200" dirty="0" smtClean="0"/>
            </a:br>
            <a:r>
              <a:rPr lang="en-US" sz="3200" dirty="0" smtClean="0"/>
              <a:t>Five Year Forecast</a:t>
            </a:r>
            <a:br>
              <a:rPr lang="en-US" sz="3200" dirty="0" smtClean="0"/>
            </a:br>
            <a:r>
              <a:rPr lang="en-US" sz="3200" dirty="0" smtClean="0"/>
              <a:t>Expenditures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9022894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1326" y="2633118"/>
            <a:ext cx="6096000" cy="46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>
            <a:off x="3048000" y="5334000"/>
            <a:ext cx="60960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5257800"/>
            <a:ext cx="1447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May 2015 </a:t>
            </a:r>
            <a:br>
              <a:rPr lang="en-US" sz="3200" dirty="0" smtClean="0"/>
            </a:br>
            <a:r>
              <a:rPr lang="en-US" sz="3200" dirty="0" smtClean="0"/>
              <a:t>Five Year Forecast</a:t>
            </a:r>
            <a:br>
              <a:rPr lang="en-US" sz="3200" dirty="0" smtClean="0"/>
            </a:br>
            <a:r>
              <a:rPr lang="en-US" sz="3200" dirty="0" smtClean="0"/>
              <a:t>Expenditures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9022894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1326" y="2633118"/>
            <a:ext cx="6096000" cy="46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>
            <a:off x="3048000" y="5867400"/>
            <a:ext cx="60960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52600" y="5791200"/>
            <a:ext cx="1447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May 2015 </a:t>
            </a:r>
            <a:br>
              <a:rPr lang="en-US" sz="3200" dirty="0" smtClean="0"/>
            </a:br>
            <a:r>
              <a:rPr lang="en-US" sz="3200" dirty="0" smtClean="0"/>
              <a:t>Five Year </a:t>
            </a:r>
            <a:r>
              <a:rPr lang="en-US" sz="3200" dirty="0" smtClean="0"/>
              <a:t>Forecast</a:t>
            </a:r>
            <a:br>
              <a:rPr lang="en-US" sz="3200" dirty="0" smtClean="0"/>
            </a:br>
            <a:r>
              <a:rPr lang="en-US" sz="3200" dirty="0" smtClean="0"/>
              <a:t>Balances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74" y="2743200"/>
            <a:ext cx="9085026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7050" y="2447925"/>
            <a:ext cx="6096000" cy="46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Big Walnut Local Schools</a:t>
            </a:r>
            <a:br>
              <a:rPr lang="en-US" sz="2800" dirty="0" smtClean="0"/>
            </a:br>
            <a:r>
              <a:rPr lang="en-US" sz="2800" dirty="0" smtClean="0"/>
              <a:t>Five Year Forecast</a:t>
            </a:r>
            <a:br>
              <a:rPr lang="en-US" sz="2800" dirty="0" smtClean="0"/>
            </a:br>
            <a:r>
              <a:rPr lang="en-US" sz="2800" dirty="0" smtClean="0"/>
              <a:t>May 2015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2948598"/>
            <a:ext cx="8991600" cy="312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9424" y="2647864"/>
            <a:ext cx="6096001" cy="453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Share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/>
              <a:t>Opportunity </a:t>
            </a:r>
            <a:r>
              <a:rPr lang="en-US" sz="1800" dirty="0" smtClean="0"/>
              <a:t>Grant - $5,800 per student</a:t>
            </a:r>
          </a:p>
          <a:p>
            <a:pPr>
              <a:buNone/>
            </a:pPr>
            <a:r>
              <a:rPr lang="en-US" sz="1800" dirty="0" smtClean="0"/>
              <a:t>State Share	    22.15%</a:t>
            </a:r>
          </a:p>
          <a:p>
            <a:pPr>
              <a:buNone/>
            </a:pPr>
            <a:r>
              <a:rPr lang="en-US" sz="1800" dirty="0" smtClean="0"/>
              <a:t>			</a:t>
            </a:r>
            <a:r>
              <a:rPr lang="en-US" sz="1800" dirty="0" smtClean="0">
                <a:solidFill>
                  <a:srgbClr val="FF0000"/>
                </a:solidFill>
              </a:rPr>
              <a:t>  $1,285 </a:t>
            </a:r>
            <a:r>
              <a:rPr lang="en-US" sz="1800" dirty="0" smtClean="0"/>
              <a:t>s/b paid by state per </a:t>
            </a:r>
            <a:r>
              <a:rPr lang="en-US" sz="1800" dirty="0" smtClean="0"/>
              <a:t>student </a:t>
            </a:r>
            <a:r>
              <a:rPr lang="en-US" sz="1800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Calculated = $1285 x 3112 ADM = $ 3,998,128</a:t>
            </a:r>
          </a:p>
          <a:p>
            <a:pPr>
              <a:buNone/>
            </a:pPr>
            <a:r>
              <a:rPr lang="en-US" sz="1800" dirty="0" smtClean="0"/>
              <a:t>Opportunity </a:t>
            </a:r>
            <a:r>
              <a:rPr lang="en-US" sz="1800" dirty="0" smtClean="0"/>
              <a:t>Grant - $5,800 per student</a:t>
            </a:r>
          </a:p>
          <a:p>
            <a:pPr>
              <a:buNone/>
            </a:pPr>
            <a:r>
              <a:rPr lang="en-US" sz="1800" dirty="0" smtClean="0"/>
              <a:t>Local Share	     77.85% </a:t>
            </a:r>
          </a:p>
          <a:p>
            <a:pPr>
              <a:buNone/>
            </a:pPr>
            <a:r>
              <a:rPr lang="en-US" sz="1800" dirty="0" smtClean="0"/>
              <a:t>			   $4,515	paid by local tax </a:t>
            </a:r>
            <a:r>
              <a:rPr lang="en-US" sz="1800" dirty="0" smtClean="0"/>
              <a:t>dollars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Capped Opportunity Grant Funding 	      $   3,292,471 </a:t>
            </a:r>
          </a:p>
          <a:p>
            <a:pPr>
              <a:buNone/>
            </a:pPr>
            <a:r>
              <a:rPr lang="en-US" sz="1800" dirty="0" smtClean="0"/>
              <a:t>Divided by FY15 ADM	           		 3,112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Opportunity Grant 			                </a:t>
            </a:r>
            <a:r>
              <a:rPr lang="en-US" sz="1800" dirty="0" smtClean="0">
                <a:solidFill>
                  <a:srgbClr val="FF0000"/>
                </a:solidFill>
              </a:rPr>
              <a:t>$1,058 </a:t>
            </a:r>
            <a:r>
              <a:rPr lang="en-US" sz="1800" dirty="0" smtClean="0"/>
              <a:t>- Actually </a:t>
            </a:r>
            <a:r>
              <a:rPr lang="en-US" sz="1800" dirty="0" smtClean="0">
                <a:solidFill>
                  <a:srgbClr val="FF0000"/>
                </a:solidFill>
              </a:rPr>
              <a:t>funded</a:t>
            </a:r>
            <a:r>
              <a:rPr lang="en-US" sz="1800" dirty="0" smtClean="0"/>
              <a:t> </a:t>
            </a:r>
            <a:r>
              <a:rPr lang="en-US" sz="1800" dirty="0" smtClean="0"/>
              <a:t>by </a:t>
            </a:r>
            <a:r>
              <a:rPr lang="en-US" sz="1800" dirty="0" smtClean="0"/>
              <a:t>state per ADM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				                </a:t>
            </a:r>
            <a:r>
              <a:rPr lang="en-US" sz="1800" u="sng" dirty="0" smtClean="0"/>
              <a:t>$ 4,742 </a:t>
            </a:r>
            <a:r>
              <a:rPr lang="en-US" sz="1800" dirty="0" smtClean="0"/>
              <a:t>– Paid by local tax dollars</a:t>
            </a:r>
            <a:r>
              <a:rPr lang="en-US" sz="1800" dirty="0" smtClean="0"/>
              <a:t>	</a:t>
            </a:r>
          </a:p>
          <a:p>
            <a:pPr lvl="8">
              <a:buNone/>
            </a:pPr>
            <a:r>
              <a:rPr lang="en-US" sz="600" dirty="0" smtClean="0"/>
              <a:t>                        </a:t>
            </a:r>
            <a:endParaRPr lang="en-US" sz="600" dirty="0" smtClean="0"/>
          </a:p>
          <a:p>
            <a:pPr>
              <a:buNone/>
            </a:pPr>
            <a:r>
              <a:rPr lang="en-US" sz="1800" dirty="0" smtClean="0"/>
              <a:t>					                $,5,800	</a:t>
            </a:r>
            <a:endParaRPr lang="en-US" sz="1800" dirty="0"/>
          </a:p>
        </p:txBody>
      </p:sp>
      <p:cxnSp>
        <p:nvCxnSpPr>
          <p:cNvPr id="5" name="Elbow Connector 4"/>
          <p:cNvCxnSpPr/>
          <p:nvPr/>
        </p:nvCxnSpPr>
        <p:spPr>
          <a:xfrm rot="16200000" flipH="1">
            <a:off x="4610100" y="3619500"/>
            <a:ext cx="2362200" cy="457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FY 15 State Funding</a:t>
            </a:r>
            <a:br>
              <a:rPr lang="en-US" dirty="0" smtClean="0"/>
            </a:br>
            <a:r>
              <a:rPr lang="en-US" dirty="0" smtClean="0"/>
              <a:t>Calculated vs. Funded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7380716" cy="362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0" y="3581400"/>
            <a:ext cx="129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Calculated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$1285 per ADM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15000" y="3886200"/>
            <a:ext cx="381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3505200"/>
            <a:ext cx="762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Funded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$1058 per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ADM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467600" y="3733800"/>
            <a:ext cx="2286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52800" y="3352800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Core Aid = $5800 x 22.15% State Share Index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438400" y="3886200"/>
            <a:ext cx="914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ight Arrow 35"/>
          <p:cNvSpPr/>
          <p:nvPr/>
        </p:nvSpPr>
        <p:spPr>
          <a:xfrm>
            <a:off x="8305800" y="5105400"/>
            <a:ext cx="6858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696200" y="2514600"/>
            <a:ext cx="609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FY2015 </a:t>
            </a:r>
            <a:br>
              <a:rPr lang="en-US" sz="2800" dirty="0" smtClean="0"/>
            </a:br>
            <a:r>
              <a:rPr lang="en-US" sz="2800" dirty="0" smtClean="0"/>
              <a:t>Capped Unrestricted State Funding = $5,256,543</a:t>
            </a:r>
            <a:br>
              <a:rPr lang="en-US" sz="2800" dirty="0" smtClean="0"/>
            </a:br>
            <a:r>
              <a:rPr lang="en-US" sz="2800" dirty="0" smtClean="0"/>
              <a:t> FY15 Total ADM = 3112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Walnut Local Schools </a:t>
            </a:r>
            <a:br>
              <a:rPr lang="en-US" dirty="0" smtClean="0"/>
            </a:br>
            <a:r>
              <a:rPr lang="en-US" dirty="0" smtClean="0"/>
              <a:t>All Revenue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Walnut Local School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May 2015 </a:t>
            </a:r>
          </a:p>
          <a:p>
            <a:pPr algn="ctr">
              <a:buNone/>
            </a:pPr>
            <a:r>
              <a:rPr lang="en-US" dirty="0" smtClean="0"/>
              <a:t>Five Year Forecast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May 2015 </a:t>
            </a:r>
            <a:br>
              <a:rPr lang="en-US" sz="3200" dirty="0" smtClean="0"/>
            </a:br>
            <a:r>
              <a:rPr lang="en-US" sz="3200" dirty="0" smtClean="0"/>
              <a:t>Five Year Forecast</a:t>
            </a:r>
            <a:br>
              <a:rPr lang="en-US" sz="3200" dirty="0" smtClean="0"/>
            </a:br>
            <a:r>
              <a:rPr lang="en-US" sz="3200" dirty="0" smtClean="0"/>
              <a:t>Revenue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2438400"/>
            <a:ext cx="8991600" cy="356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2209800" y="3581400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" y="3657600"/>
            <a:ext cx="8991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09592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3600" dirty="0" smtClean="0"/>
              <a:t>May 2015 Forecast</a:t>
            </a:r>
            <a:br>
              <a:rPr lang="en-US" sz="3600" dirty="0" smtClean="0"/>
            </a:br>
            <a:r>
              <a:rPr lang="en-US" sz="2700" dirty="0" smtClean="0"/>
              <a:t>Line </a:t>
            </a:r>
            <a:r>
              <a:rPr lang="en-US" sz="2700" dirty="0"/>
              <a:t>1.01 – General Property Tax (Real Estate)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/>
              <a:t>			</a:t>
            </a:r>
            <a:r>
              <a:rPr lang="en-US" sz="1600" dirty="0"/>
              <a:t>Average annual increase of just over 4%</a:t>
            </a:r>
            <a:br>
              <a:rPr lang="en-US" sz="1600" dirty="0"/>
            </a:br>
            <a:endParaRPr lang="en-US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05426592"/>
              </p:ext>
            </p:extLst>
          </p:nvPr>
        </p:nvGraphicFramePr>
        <p:xfrm>
          <a:off x="152400" y="1600200"/>
          <a:ext cx="8839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ight Arrow 3"/>
          <p:cNvSpPr/>
          <p:nvPr/>
        </p:nvSpPr>
        <p:spPr>
          <a:xfrm rot="1345623">
            <a:off x="1843447" y="2554861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19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2195</TotalTime>
  <Words>242</Words>
  <Application>Microsoft Office PowerPoint</Application>
  <PresentationFormat>On-screen Show (4:3)</PresentationFormat>
  <Paragraphs>105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Big Walnut Local School District</vt:lpstr>
      <vt:lpstr>Slide 2</vt:lpstr>
      <vt:lpstr>State Share Index</vt:lpstr>
      <vt:lpstr> FY 15 State Funding Calculated vs. Funded</vt:lpstr>
      <vt:lpstr>FY2015  Capped Unrestricted State Funding = $5,256,543  FY15 Total ADM = 3112</vt:lpstr>
      <vt:lpstr>Big Walnut Local Schools  All Revenue</vt:lpstr>
      <vt:lpstr>Big Walnut Local School District</vt:lpstr>
      <vt:lpstr>May 2015  Five Year Forecast Revenue</vt:lpstr>
      <vt:lpstr>May 2015 Forecast Line 1.01 – General Property Tax (Real Estate)    Average annual increase of just over 4% </vt:lpstr>
      <vt:lpstr>May 2015  Five Year Forecast Revenue</vt:lpstr>
      <vt:lpstr>May 2015 Forecast Line 1.01 – General Property Tax (Real Estate)    Average annual increase of just over 4% </vt:lpstr>
      <vt:lpstr>May 2015  Five Year Forecast Revenue</vt:lpstr>
      <vt:lpstr>May 2015 Forecast Line 1.03 – Income Tax Average annual increase approximately 3.4% </vt:lpstr>
      <vt:lpstr>May 2015  Five Year Forecast Revenue</vt:lpstr>
      <vt:lpstr>May 2015 Forecast Line 1.035 - State Funding Average Annual Increase 1.6%</vt:lpstr>
      <vt:lpstr>May 2015  Five Year Forecast Revenue</vt:lpstr>
      <vt:lpstr>May 2015 Forecast Line 1.01 – General Property Tax (Real Estate)    Average annual increase of just over 4% </vt:lpstr>
      <vt:lpstr>May 2015  Five Year Forecast Revenue</vt:lpstr>
      <vt:lpstr>May 2015  Five Year Forecast Revenue</vt:lpstr>
      <vt:lpstr>May 2015  Five Year Forecast Revenue</vt:lpstr>
      <vt:lpstr>May 2015  Five Year Forecast Expenditures</vt:lpstr>
      <vt:lpstr>May 2015  Five Year Forecast Expenditures</vt:lpstr>
      <vt:lpstr>May 2015  Five Year Forecast Expenditures</vt:lpstr>
      <vt:lpstr>May 2015  Five Year Forecast Expenditures</vt:lpstr>
      <vt:lpstr>May 2015  Five Year Forecast Expenditures</vt:lpstr>
      <vt:lpstr>May 2015  Five Year Forecast Expenditures</vt:lpstr>
      <vt:lpstr>May 2015  Five Year Forecast Expenditures</vt:lpstr>
      <vt:lpstr>May 2015  Five Year Forecast Balances</vt:lpstr>
      <vt:lpstr>Big Walnut Local Schools Five Year Forecast May 2015</vt:lpstr>
    </vt:vector>
  </TitlesOfParts>
  <Company>Big Walnut Local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tday</dc:creator>
  <cp:lastModifiedBy>tday</cp:lastModifiedBy>
  <cp:revision>193</cp:revision>
  <dcterms:created xsi:type="dcterms:W3CDTF">2015-04-02T15:08:54Z</dcterms:created>
  <dcterms:modified xsi:type="dcterms:W3CDTF">2015-05-14T20:54:16Z</dcterms:modified>
</cp:coreProperties>
</file>